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 autoAdjust="0"/>
    <p:restoredTop sz="90655" autoAdjust="0"/>
  </p:normalViewPr>
  <p:slideViewPr>
    <p:cSldViewPr snapToGrid="0">
      <p:cViewPr varScale="1">
        <p:scale>
          <a:sx n="218" d="100"/>
          <a:sy n="218" d="100"/>
        </p:scale>
        <p:origin x="146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Worksheet1.xlsx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695916"/>
            <a:ext cx="4941771" cy="5486400"/>
          </a:xfrm>
        </p:spPr>
        <p:txBody>
          <a:bodyPr anchor="ctr"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 Helium-3 Lunar Mining Operations (AHLMO) Simulator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Norm Evangelista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CME Autonomous Mining Truck">
            <a:extLst>
              <a:ext uri="{FF2B5EF4-FFF2-40B4-BE49-F238E27FC236}">
                <a16:creationId xmlns:a16="http://schemas.microsoft.com/office/drawing/2014/main" id="{1869B238-B021-BEED-3029-0065AB28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1" y="695916"/>
            <a:ext cx="5500579" cy="55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state, duration is random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INBOUND after mining is complete, for 6 Ticks; assigned to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QUEUED after inbound complete until front of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UNLOADING for 1 Tick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OUTBOUND for 6 Ticks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27274" y="1656001"/>
            <a:ext cx="6639852" cy="42011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3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MineRegistry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manages access to the dispatchers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Once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leaves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pushed onto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SiteDispatcher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maintains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(s) with the shortest queue at its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TruckDispatcher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parking garage for all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ensuring their lifetime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922696" y="1256997"/>
            <a:ext cx="5944430" cy="4344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Dispatcher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uses a min-heap to keep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shortest queues in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the shortest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After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added 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requeues itself in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rebalancing the min-heap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712654" y="1675051"/>
            <a:ext cx="6858957" cy="366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7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75E905-07F4-D1AD-FB93-76EC3EF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Statistics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F8BD7293-9593-F9AD-F948-B092B6DA0D1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62988562"/>
              </p:ext>
            </p:extLst>
          </p:nvPr>
        </p:nvGraphicFramePr>
        <p:xfrm>
          <a:off x="838200" y="2111374"/>
          <a:ext cx="10515600" cy="222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431">
                  <a:extLst>
                    <a:ext uri="{9D8B030D-6E8A-4147-A177-3AD203B41FA5}">
                      <a16:colId xmlns:a16="http://schemas.microsoft.com/office/drawing/2014/main" val="3606478049"/>
                    </a:ext>
                  </a:extLst>
                </a:gridCol>
                <a:gridCol w="7655169">
                  <a:extLst>
                    <a:ext uri="{9D8B030D-6E8A-4147-A177-3AD203B41FA5}">
                      <a16:colId xmlns:a16="http://schemas.microsoft.com/office/drawing/2014/main" val="2696479267"/>
                    </a:ext>
                  </a:extLst>
                </a:gridCol>
              </a:tblGrid>
              <a:tr h="445233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6840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Mining, Inbound, Queued, Unloading, Outbound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72437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Ready, Unloading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72842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Mining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6619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Stations visited (frequency)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92236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C1E63-EF3D-401C-8A22-86C4E465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7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8408D3-C484-B876-EE2C-248D965A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 state durations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84CAD-A4F7-8883-FC9C-D6BD5F59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B8DD-73FB-6052-DA9F-41BFF08F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64" y="2353118"/>
            <a:ext cx="5734736" cy="4003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8C589-DAF0-CF0A-1997-40DD4905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50" y="2353118"/>
            <a:ext cx="5728185" cy="4003231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F4C21ED-DAA9-44DE-BF67-3362DA9ABD55}"/>
              </a:ext>
            </a:extLst>
          </p:cNvPr>
          <p:cNvSpPr txBox="1">
            <a:spLocks/>
          </p:cNvSpPr>
          <p:nvPr/>
        </p:nvSpPr>
        <p:spPr>
          <a:xfrm>
            <a:off x="361265" y="1910862"/>
            <a:ext cx="5741284" cy="448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FBCA1D8-9F7A-B31C-8983-831D01025356}"/>
              </a:ext>
            </a:extLst>
          </p:cNvPr>
          <p:cNvSpPr txBox="1">
            <a:spLocks/>
          </p:cNvSpPr>
          <p:nvPr/>
        </p:nvSpPr>
        <p:spPr>
          <a:xfrm>
            <a:off x="6102548" y="1910863"/>
            <a:ext cx="5728187" cy="448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6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5FDD014-BB08-4329-1C93-9CA8057B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66" y="337192"/>
            <a:ext cx="6132132" cy="1997867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visits per truck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1955AE-C118-6BB1-7D99-CA6A97F20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65" y="2705177"/>
            <a:ext cx="5387263" cy="44899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053E50-1B95-5EF4-01A3-1C5BAE5B1B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26610" y="2705177"/>
            <a:ext cx="6204126" cy="448989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BB62-9A21-FACA-1FEE-081F292A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9D2DAA0-3EDB-043E-8EC5-E40ABE321B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38159"/>
              </p:ext>
            </p:extLst>
          </p:nvPr>
        </p:nvGraphicFramePr>
        <p:xfrm>
          <a:off x="361265" y="3161658"/>
          <a:ext cx="4826431" cy="303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502900" imgH="6718300" progId="Excel.Sheet.12">
                  <p:embed/>
                </p:oleObj>
              </mc:Choice>
              <mc:Fallback>
                <p:oleObj name="Worksheet" r:id="rId2" imgW="105029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5" y="3161658"/>
                        <a:ext cx="4826431" cy="303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8C6C48B-38DF-32B9-BD88-58E2750F1C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633086"/>
              </p:ext>
            </p:extLst>
          </p:nvPr>
        </p:nvGraphicFramePr>
        <p:xfrm>
          <a:off x="5626609" y="3154166"/>
          <a:ext cx="6266688" cy="3032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4147800" imgH="6718300" progId="Excel.Sheet.12">
                  <p:embed/>
                </p:oleObj>
              </mc:Choice>
              <mc:Fallback>
                <p:oleObj name="Worksheet" r:id="rId4" imgW="141478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26609" y="3154166"/>
                        <a:ext cx="6266688" cy="3032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47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7839C0A-D1EC-7CDA-734C-052C65D445EA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1137138"/>
            <a:ext cx="10515600" cy="521921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“Reducing complexity and size must be the goal in every step—in system specification, design, and in detailed programming. A programmer's competence should be judged by the ability to find simple solutions, certainly not by productivity measured in ‘number of lines ejected per day.’”</a:t>
            </a:r>
          </a:p>
          <a:p>
            <a:pPr algn="l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—Niklaus Wirth, 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A Plea for Lean Software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IEEE Computer, February 1995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73E56-8D6F-A3FF-8449-A2A4C308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6B09B-1596-5028-3EB1-32C7359C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32340" cy="1325563"/>
          </a:xfrm>
        </p:spPr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Helium-3 Lunar Mining Operations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(AHLMO) Simulator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76E65EA-CB70-B817-7C6F-EB8CCAA2BCAD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3087" y="2111381"/>
            <a:ext cx="10932340" cy="3570963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ACME Helium-3 Lunar Mining Operations (AHLMO) Simulator models our fully autonomous mining operations, consisting of: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mining trucks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unloading stations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AHLMO supports N mining trucks and M unloading stations that carry out mining operations over the course of a 72-hour mining "day."</a:t>
            </a:r>
          </a:p>
          <a:p>
            <a:pPr>
              <a:lnSpc>
                <a:spcPct val="150000"/>
              </a:lnSpc>
            </a:pP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B9B8-57ED-175B-CFFB-5A08586C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9143-33C9-23CC-A9BA-CBBFAB8E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08063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Requirements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08560617-5B7B-6C87-B0AB-EB025BA013D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917872908"/>
              </p:ext>
            </p:extLst>
          </p:nvPr>
        </p:nvGraphicFramePr>
        <p:xfrm>
          <a:off x="623087" y="1679113"/>
          <a:ext cx="10945826" cy="4755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365">
                  <a:extLst>
                    <a:ext uri="{9D8B030D-6E8A-4147-A177-3AD203B41FA5}">
                      <a16:colId xmlns:a16="http://schemas.microsoft.com/office/drawing/2014/main" val="4163447697"/>
                    </a:ext>
                  </a:extLst>
                </a:gridCol>
                <a:gridCol w="8297461">
                  <a:extLst>
                    <a:ext uri="{9D8B030D-6E8A-4147-A177-3AD203B41FA5}">
                      <a16:colId xmlns:a16="http://schemas.microsoft.com/office/drawing/2014/main" val="2048215121"/>
                    </a:ext>
                  </a:extLst>
                </a:gridCol>
              </a:tblGrid>
              <a:tr h="44100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01086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AHLMO shall support N mining trucks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and M mining unload sites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41583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spend a random amount of time between 1 hour and 5 hours visiting a mine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5695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begin the simulation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4264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Transit time between any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30 minutes.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7846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assigned to the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with the shortest queue.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63994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take 5 minutes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8156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mining day shall be 72 hours long.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804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ACB50-B1C8-64DE-F926-7207A44D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2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557-8448-C81B-6DED-0D3B41A9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24248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Assumptions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3A7F522E-8F83-6D1C-E998-7391681CDC6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8269042"/>
              </p:ext>
            </p:extLst>
          </p:nvPr>
        </p:nvGraphicFramePr>
        <p:xfrm>
          <a:off x="623087" y="1679113"/>
          <a:ext cx="10924248" cy="448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518">
                  <a:extLst>
                    <a:ext uri="{9D8B030D-6E8A-4147-A177-3AD203B41FA5}">
                      <a16:colId xmlns:a16="http://schemas.microsoft.com/office/drawing/2014/main" val="2892101822"/>
                    </a:ext>
                  </a:extLst>
                </a:gridCol>
                <a:gridCol w="8314730">
                  <a:extLst>
                    <a:ext uri="{9D8B030D-6E8A-4147-A177-3AD203B41FA5}">
                      <a16:colId xmlns:a16="http://schemas.microsoft.com/office/drawing/2014/main" val="1878124860"/>
                    </a:ext>
                  </a:extLst>
                </a:gridCol>
              </a:tblGrid>
              <a:tr h="481924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54720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simulation is driven by Ticks.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21744"/>
                  </a:ext>
                </a:extLst>
              </a:tr>
              <a:tr h="56848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One Tick is defined as 5 minutes (the duration of AHLMO’s shortest operation).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495414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12 Ticks in an hour. Therefore: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2318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864 Ticks in a 72-hour mining day.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73601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between 12 and 60 Ticks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18816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6 Ticks in transit between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90909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takes 1 Tick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772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99E9-6044-53BC-330A-88852AB4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Overlord and Minions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Observer Pattern (Publish/Subscribe)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Publisher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Subscribers, and receive one Tick per update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Ticks occur every ¼ second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triggers statistics dump at close of mining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16612" y="2279320"/>
            <a:ext cx="7354999" cy="3512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5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Site and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MineTimer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class to generate a random mining time each time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visits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tracks its mining and not-mining time for statistical purposes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5141497" y="2069538"/>
            <a:ext cx="5973009" cy="3477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0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state exists to factor out the idle time at the start of the simulation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statistics for that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0"/>
            <a:ext cx="7287364" cy="3462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1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exists to factor out idle startup time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never return to IDLE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READY state until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reaches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UNLOADING state until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 is empty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1"/>
            <a:ext cx="6868484" cy="25721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state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3949700" y="1772157"/>
            <a:ext cx="7507611" cy="37218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62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{7BAB29D1-59FA-4732-91BE-22396EA1681C}tf67328976_win32</Template>
  <TotalTime>937</TotalTime>
  <Words>722</Words>
  <Application>Microsoft Macintosh PowerPoint</Application>
  <PresentationFormat>Widescreen</PresentationFormat>
  <Paragraphs>117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Roboto</vt:lpstr>
      <vt:lpstr>Tenorite</vt:lpstr>
      <vt:lpstr>Custom</vt:lpstr>
      <vt:lpstr>Worksheet</vt:lpstr>
      <vt:lpstr>ACME Helium-3 Lunar Mining Operations (AHLMO) Simulator  Norm Evangelista</vt:lpstr>
      <vt:lpstr>ACME Helium-3 Lunar Mining Operations (AHLMO) Simulator</vt:lpstr>
      <vt:lpstr>Requirements</vt:lpstr>
      <vt:lpstr>Assumptions</vt:lpstr>
      <vt:lpstr>Overlord and Minions</vt:lpstr>
      <vt:lpstr>Site and Time</vt:lpstr>
      <vt:lpstr>Station and States</vt:lpstr>
      <vt:lpstr>Station States</vt:lpstr>
      <vt:lpstr>Truck and States</vt:lpstr>
      <vt:lpstr>Truck States</vt:lpstr>
      <vt:lpstr>Registry</vt:lpstr>
      <vt:lpstr>Station Dispatcher</vt:lpstr>
      <vt:lpstr>Statistics</vt:lpstr>
      <vt:lpstr>Truck state durations</vt:lpstr>
      <vt:lpstr>Station visits per truck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 Evangelista</dc:creator>
  <cp:lastModifiedBy>Norm Evangelista</cp:lastModifiedBy>
  <cp:revision>28</cp:revision>
  <dcterms:created xsi:type="dcterms:W3CDTF">2024-08-23T06:38:53Z</dcterms:created>
  <dcterms:modified xsi:type="dcterms:W3CDTF">2024-08-24T05:50:14Z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